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y="5143500" cx="9144000"/>
  <p:notesSz cx="6858000" cy="9144000"/>
  <p:embeddedFontLst>
    <p:embeddedFont>
      <p:font typeface="Noto Sans Thin"/>
      <p:regular r:id="rId52"/>
      <p:bold r:id="rId53"/>
      <p:italic r:id="rId54"/>
      <p:boldItalic r:id="rId55"/>
    </p:embeddedFont>
    <p:embeddedFont>
      <p:font typeface="Noto Sans"/>
      <p:regular r:id="rId56"/>
      <p:bold r:id="rId57"/>
      <p:italic r:id="rId58"/>
      <p:boldItalic r:id="rId59"/>
    </p:embeddedFont>
    <p:embeddedFont>
      <p:font typeface="Noto Sans SemiBold"/>
      <p:regular r:id="rId60"/>
      <p:bold r:id="rId61"/>
      <p:italic r:id="rId62"/>
      <p:boldItalic r:id="rId63"/>
    </p:embeddedFont>
    <p:embeddedFont>
      <p:font typeface="Delicious Handrawn"/>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NotoSansSemiBold-italic.fntdata"/><Relationship Id="rId61" Type="http://schemas.openxmlformats.org/officeDocument/2006/relationships/font" Target="fonts/NotoSansSemiBold-bold.fntdata"/><Relationship Id="rId20" Type="http://schemas.openxmlformats.org/officeDocument/2006/relationships/slide" Target="slides/slide10.xml"/><Relationship Id="rId64" Type="http://schemas.openxmlformats.org/officeDocument/2006/relationships/font" Target="fonts/DeliciousHandrawn-regular.fntdata"/><Relationship Id="rId63" Type="http://schemas.openxmlformats.org/officeDocument/2006/relationships/font" Target="fonts/NotoSansSemiBold-boldItalic.fntdata"/><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NotoSansSemiBold-regular.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font" Target="fonts/NotoSansThin-bold.fntdata"/><Relationship Id="rId52" Type="http://schemas.openxmlformats.org/officeDocument/2006/relationships/font" Target="fonts/NotoSansThin-regular.fntdata"/><Relationship Id="rId11" Type="http://schemas.openxmlformats.org/officeDocument/2006/relationships/slide" Target="slides/slide1.xml"/><Relationship Id="rId55" Type="http://schemas.openxmlformats.org/officeDocument/2006/relationships/font" Target="fonts/NotoSansThin-boldItalic.fntdata"/><Relationship Id="rId10" Type="http://schemas.openxmlformats.org/officeDocument/2006/relationships/notesMaster" Target="notesMasters/notesMaster1.xml"/><Relationship Id="rId54" Type="http://schemas.openxmlformats.org/officeDocument/2006/relationships/font" Target="fonts/NotoSansThin-italic.fntdata"/><Relationship Id="rId13" Type="http://schemas.openxmlformats.org/officeDocument/2006/relationships/slide" Target="slides/slide3.xml"/><Relationship Id="rId57" Type="http://schemas.openxmlformats.org/officeDocument/2006/relationships/font" Target="fonts/NotoSans-bold.fntdata"/><Relationship Id="rId12" Type="http://schemas.openxmlformats.org/officeDocument/2006/relationships/slide" Target="slides/slide2.xml"/><Relationship Id="rId56" Type="http://schemas.openxmlformats.org/officeDocument/2006/relationships/font" Target="fonts/NotoSans-regular.fntdata"/><Relationship Id="rId15" Type="http://schemas.openxmlformats.org/officeDocument/2006/relationships/slide" Target="slides/slide5.xml"/><Relationship Id="rId59" Type="http://schemas.openxmlformats.org/officeDocument/2006/relationships/font" Target="fonts/NotoSans-boldItalic.fntdata"/><Relationship Id="rId14" Type="http://schemas.openxmlformats.org/officeDocument/2006/relationships/slide" Target="slides/slide4.xml"/><Relationship Id="rId58" Type="http://schemas.openxmlformats.org/officeDocument/2006/relationships/font" Target="fonts/NotoSans-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2T10:00:40.392">
    <p:pos x="6000" y="0"/>
    <p:text>Edit this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23T11:08:03.809">
    <p:pos x="6000" y="0"/>
    <p:text>@grm.lmt@gmail.com Hi Lupita, could you help me create a screen recording showing how to use MENU to change their settings - their name, child's name, date of birth, etc with a voiceover?
_Assigned to grm.lmt@gmail.com_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2-23T11:08:46.219">
    <p:pos x="6000" y="0"/>
    <p:text>@grm.lmt@gmail.com 
Hi Lupita, could you help me create a screen recording showing how to use MENU to revisit the lessons they have completed with a voiceover?
_Assigned to grm.lmt@gmail.com_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7V0JSdmBSLBjrCS7IYqwjJS_w45Eo0J/edit#slide=id.g2742f19afeb_0_45"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Welcome parents warmly and enthusiastically when they arrive at the session. Praise them for coming to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Once all the participants have arrived, you can formally welcome the group to the onboarding session of Crianza con Conciencia+.</a:t>
            </a: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In addition to the 5 daily lessons, parents will also have access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Playful activity to do with their girl, boy, or teen at the end of each lesson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Access to resources if they need support with substance abuse, mental health, violence, or sexual violence</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participate in WhatsApp chat sessions to learn how to take care of their mental health to support themselves and their families. Parents can also share their experiences around the lessons offered via the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Hay tres sesiones de chat: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the onboarding session: Welcome, and introductions.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Day 3:  Self-talk: WhatsApp Chat session on self-talk and stress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Day 5: Saying Goodbye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Facilitator will only share discussion prompts in the WhatsApp Support group. Facilitators are </a:t>
            </a:r>
            <a:r>
              <a:rPr b="1"/>
              <a:t>not moderators</a:t>
            </a:r>
            <a:r>
              <a:t>; they will only interfere if the content discussed goes against positive parenting practices.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Here is an overview of how the five days of the program will look like: </a:t>
            </a:r>
            <a:br>
              <a:rPr lang="en-US"/>
            </a:b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To make this activity interactive, ask participants to demonstrate the following to the group (and correct/guide as needed):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the phone on and off</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	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turn the phone on and off. Clearly point out the three buttons on the side (on/off, volume up/down).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Where and how to insert a sim card and ensure it properly works once the phone is switched on.</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Talk about the sim card PIN and how your sim card can get blocked if the PIN is not entered correctly.</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the phone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increase and decrease phone brightness.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install and uninstall apps.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take and share screenshots (this is key when they experience technical issues).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WhatsApp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participants that they will receive their Crianza con Conciencia+ chatbot content via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find and open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respond to messages/prompts from the Crianza con Conciencia+ chatbot (in order to receive the next content).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images.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audio/video files.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Charging the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how to properly insert the phone charger to avoid breaking the charging system.</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Emphasise the importance of disconnecting the phone from the charger once it is fully charged to avoid overcharging.</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Use the original phone charger to charge the phone.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data bundle on and off</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turn data on and off. Point out the change in the status bar when the data is on or off (the H+/3G/4G on the network bar).</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Emphasise that data should not be left on non-stop, to minimise data bundle use and optimise battery use.</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check data bundle balance and/or data bundle usage.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Managing internal phone storage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Ensure participants understand that apps, videos, music, and images all take up space on a phone and that their phone will not function properly when it is too full.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free up storage space if needed by:</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Deleting files such as videos, audio, images,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Uninstalling apps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Digital awareness: Internet safety</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Discuss the risks of clicking on phishing and suspicious internet links.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Ensure that participants understand that specific personal information should not be shared with unknown people or sources, for instance: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p>
        </p:txBody>
      </p:sp>
      <p:sp>
        <p:nvSpPr>
          <p:cNvPr id="502" name="Google Shape;502;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10" name="Google Shape;510;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17" name="Google Shape;517;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24" name="Google Shape;524;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531" name="Google Shape;531;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Introductions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 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Begin by inviting each parent to introduce themselves.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each parent to share the following:</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Their name.</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The number of girls, boys or teens they are parenting.</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One activity they enjoy doing with their children.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Encourage everyone to participate, and ensure that each person has the opportunity to share.</a:t>
            </a: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pPr>
            <a:r>
              <a:t>Open WhatsApp, search for ‘Crianza con Conciencia+’ and start a chat by typing INICIAR. </a:t>
            </a:r>
          </a:p>
        </p:txBody>
      </p:sp>
      <p:sp>
        <p:nvSpPr>
          <p:cNvPr id="556" name="Google Shape;556;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br>
              <a:rPr b="1" lang="en-US" sz="1200" u="sng">
                <a:solidFill>
                  <a:schemeClr val="dk1"/>
                </a:solidFill>
              </a:rPr>
            </a:br>
            <a: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611" name="Google Shape;611;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Género de la niña o del niño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Fecha de nacimiento de la niña o del niño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619" name="Google Shape;619;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If the parent has multiple boys, girls, or teens, ask them to choose the girl, boy, or teen that exhibits the most behavior issues when enrolling in the programme. Remind the parent that the lessons they earn through the program can be applied to all boys, girls, or teens.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endParaRPr b="1" sz="1200" u="sng">
              <a:solidFill>
                <a:schemeClr val="dk1"/>
              </a:solidFill>
            </a:endParaRPr>
          </a:p>
        </p:txBody>
      </p:sp>
      <p:sp>
        <p:nvSpPr>
          <p:cNvPr id="628" name="Google Shape;628;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pPr>
            <a: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Play the video on the screen. Ask participants if they have any questions.</a:t>
            </a:r>
            <a:endParaRPr b="1" sz="1200" u="sng">
              <a:solidFill>
                <a:schemeClr val="dk1"/>
              </a:solidFill>
            </a:endParaRPr>
          </a:p>
        </p:txBody>
      </p:sp>
      <p:sp>
        <p:nvSpPr>
          <p:cNvPr id="636" name="Google Shape;63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Texto, Imágenes y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don</a:t>
            </a:r>
            <a:r>
              <a:t>’</a:t>
            </a:r>
            <a:r>
              <a:rPr b="1"/>
              <a:t>t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Solo Texto e Imágenes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a:t>
            </a:r>
            <a:r>
              <a:rPr b="1"/>
              <a:t>NOT </a:t>
            </a:r>
            <a:r>
              <a:t>challenging for you, and you </a:t>
            </a:r>
            <a:r>
              <a:rPr b="1"/>
              <a:t>do </a:t>
            </a:r>
            <a: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endParaRPr b="1" sz="1200" u="sng">
              <a:solidFill>
                <a:schemeClr val="dk1"/>
              </a:solidFill>
            </a:endParaRPr>
          </a:p>
        </p:txBody>
      </p:sp>
      <p:sp>
        <p:nvSpPr>
          <p:cNvPr id="642" name="Google Shape;642;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659" name="Google Shape;659;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664" name="Google Shape;664;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Getting to know each other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r>
              <a:rPr b="1"/>
              <a:t> </a:t>
            </a:r>
            <a:endParaRPr b="1"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This activity will help the parents appreciate the diversity in the room and discover the connections between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pPr>
            <a:r>
              <a:rPr>
                <a:solidFill>
                  <a:srgbClr val="0E3A5A"/>
                </a:solidFill>
              </a:rPr>
              <a:t>Instructions</a:t>
            </a:r>
            <a:r>
              <a:rPr>
                <a:solidFill>
                  <a:srgbClr val="113D5C"/>
                </a:solidFill>
              </a:rPr>
              <a:t> </a:t>
            </a:r>
            <a:endParaRPr sz="1200">
              <a:solidFill>
                <a:srgbClr val="113D5C"/>
              </a:solidFill>
              <a:latin typeface="Noto Sans SemiBold"/>
              <a:ea typeface="Noto Sans SemiBold"/>
              <a:cs typeface="Noto Sans SemiBold"/>
              <a:sym typeface="Noto Sans SemiBold"/>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Share with the parents that this is a silent exercise. The facilitator will read some of the statements one at a time.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At the end of each statement, the facilitator will pause.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Instruct that if the statement is true for a parent, they should step forward into the circle.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Take a moment to have each participant look around who is in the circle with them and who is not.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Then step back into the circle to listen for the next statement.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When all of the questions have been read, invite the participants to add, one at a time, a statement that is true for you that hasn’t been mentioned already.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Read the following statements out loud: </a:t>
            </a:r>
            <a:endParaRPr sz="1200">
              <a:solidFill>
                <a:srgbClr val="113D5C"/>
              </a:solidFill>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have only one awesome girl or boy.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Some mornings, I really want to sleep in till noon.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Dancing is my favourite activity.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am a parent to a teen.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feel being an adult is hard, but I try my best.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Singing helps me relieve my stress.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am a parent to a little girl or boy.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have still not mastered changing nappies.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enjoy drawing or painting.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 I have more than one girl, boy, or teen. .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want to learn from the successes and mistakes of my mum or dad.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love cooking.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When I play with my girl or boy, I become a boy or girl too.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would like to improve my relationship with my girl, boy, or teen.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After reading the statements, encourage the parents to reflect on the connections they share with everyone in the room. Share with the parents that our experiences may vary, but our diversity is what makes our parenting community rich and vibrant. Despite our different backgrounds and journeys, we can learn valuable lessons from each other.</a:t>
            </a:r>
          </a:p>
        </p:txBody>
      </p:sp>
      <p:sp>
        <p:nvSpPr>
          <p:cNvPr id="329" name="Google Shape;329;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670" name="Google Shape;670;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75" name="Google Shape;675;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694" name="Google Shape;694;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change the settings </a:t>
            </a:r>
          </a:p>
        </p:txBody>
      </p:sp>
      <p:sp>
        <p:nvSpPr>
          <p:cNvPr id="715" name="Google Shape;715;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ec03bd8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revisit the lessons they have completed </a:t>
            </a:r>
          </a:p>
        </p:txBody>
      </p:sp>
      <p:sp>
        <p:nvSpPr>
          <p:cNvPr id="721" name="Google Shape;721;g2bbec03bd81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Establishing ground rules to help make the programme a safe place to learn together. It is important that the group sets ground rules on how they will ensure that their time and experiences together are fruitful. These rules should be developed as a group and owned by the group.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Ground rules are also useful for helping you to run these sessions as a facilitator. They can be helpful when reminding participants that </a:t>
            </a:r>
            <a:r>
              <a:rPr b="1"/>
              <a:t>they </a:t>
            </a:r>
            <a:r>
              <a:t>created the rules for how the sessions should be run.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pPr>
            <a:r>
              <a:rPr>
                <a:solidFill>
                  <a:srgbClr val="113D5C"/>
                </a:solidFill>
              </a:rPr>
              <a:t>Instructions </a:t>
            </a:r>
            <a:r>
              <a:rPr u="sng">
                <a:solidFill>
                  <a:srgbClr val="1155CC"/>
                </a:solidFill>
                <a:hlinkClick r:id="rId2">
                  <a:extLst>
                    <a:ext uri="{A12FA001-AC4F-418D-AE19-62706E023703}">
                      <ahyp:hlinkClr val="tx"/>
                    </a:ext>
                  </a:extLst>
                </a:hlinkClick>
              </a:rPr>
              <a:t>(Slide)</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we will now be talking about the next steps. Share that they will receive lessons on the chatbot and that you will be conducting chat sessions with them on WhatsApp every few days.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For the WhatsApp group to be a safe and comfortable space for everyone, ask the participants to think about what is important to them to feel comfortable, respected, safe and supported in the group.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Crianza con ConCiencia+ is a special programme! It brings families together to learn and share common experiences with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When discussing Ground Rules, you can use the following format: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latin typeface="Noto Sans"/>
                <a:ea typeface="Noto Sans"/>
                <a:cs typeface="Noto Sans"/>
                <a:sym typeface="Noto Sans"/>
              </a:defRPr>
            </a:pPr>
            <a:r>
              <a:rPr>
                <a:solidFill>
                  <a:schemeClr val="dk1"/>
                </a:solidFill>
              </a:rPr>
              <a:t>Put up </a:t>
            </a:r>
            <a:r>
              <a:rPr>
                <a:solidFill>
                  <a:srgbClr val="113D5C"/>
                </a:solidFill>
              </a:rPr>
              <a:t>one flipchat</a:t>
            </a:r>
            <a:r>
              <a:rPr>
                <a:solidFill>
                  <a:schemeClr val="dk1"/>
                </a:solidFill>
              </a:rPr>
              <a:t> and write at the top:</a:t>
            </a:r>
            <a:r>
              <a:rPr>
                <a:solidFill>
                  <a:srgbClr val="113D5C"/>
                </a:solidFill>
              </a:rPr>
              <a:t> </a:t>
            </a:r>
            <a:r>
              <a:rPr>
                <a:solidFill>
                  <a:schemeClr val="dk1"/>
                </a:solidFill>
              </a:rPr>
              <a:t>Ground rules </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Ask participants to share their suggestions.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Writes rules and comments on the flip chart to keep for later reference.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rPr b="1"/>
              <a:t>Make sure Ground Rules describe positive behaviour.</a:t>
            </a:r>
            <a:r>
              <a:t> You can prompt for rules on specific issues like cell phone use, respect, etc.</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You can repeat what you hear and explore the rules to ensure everyone in the group agrees and understands.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For example, if someone mentions “Respect”, ask what that means to her or him. What sort of behaviour shows “Respect”?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Make sure everyone agrees and has the opportunity to contribute before moving on to another suggestion. </a:t>
            </a: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Some helpful ground rules may include: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b="1" sz="1200">
                <a:solidFill>
                  <a:srgbClr val="113D5C"/>
                </a:solidFill>
                <a:latin typeface="Noto Sans"/>
                <a:ea typeface="Noto Sans"/>
                <a:cs typeface="Noto Sans"/>
                <a:sym typeface="Noto Sans"/>
              </a:defRPr>
            </a:pPr>
            <a:r>
              <a:t>Ground rules for Crianza con Conciencia+ chatbot: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Commit to doing the suggested daily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Ask for help if you struggle to access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latin typeface="Noto Sans"/>
                <a:ea typeface="Noto Sans"/>
                <a:cs typeface="Noto Sans"/>
                <a:sym typeface="Noto Sans"/>
              </a:defRPr>
            </a:pPr>
            <a:r>
              <a:rPr>
                <a:solidFill>
                  <a:schemeClr val="dk1"/>
                </a:solidFill>
              </a:rPr>
              <a:t>Ensure you have data to do the daily </a:t>
            </a:r>
            <a:r>
              <a:rPr>
                <a:solidFill>
                  <a:srgbClr val="113D5C"/>
                </a:solidFill>
              </a:rPr>
              <a:t>Crianza con Conciencia+</a:t>
            </a:r>
            <a:r>
              <a:rPr>
                <a:solidFill>
                  <a:schemeClr val="dk1"/>
                </a:solidFill>
              </a:rPr>
              <a:t> activities. </a:t>
            </a:r>
            <a:endParaRPr sz="1200">
              <a:solidFill>
                <a:schemeClr val="dk1"/>
              </a:solidFill>
              <a:latin typeface="Noto Sans"/>
              <a:ea typeface="Noto Sans"/>
              <a:cs typeface="Noto Sans"/>
              <a:sym typeface="Noto Sans"/>
            </a:endParaRPr>
          </a:p>
          <a:p>
            <a:pPr indent="0" lvl="0" marL="0" rtl="0" algn="l">
              <a:lnSpc>
                <a:spcPct val="115000"/>
              </a:lnSpc>
              <a:spcBef>
                <a:spcPts val="600"/>
              </a:spcBef>
              <a:spcAft>
                <a:spcPts val="0"/>
              </a:spcAft>
              <a:buNone/>
            </a:pP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Ground rules for WhatsApp support group:</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Respect the privacy of personal pictures and videos that are sent to the chat group.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Everyone is different and will have different experiences to share.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Respect each other by paying attention and taking turns to share and listen.</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What we say in the group stays in the group – both in-person and online.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Share only what you feel comfortable to share.</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Discussion on the WhatsApp group will focus on parenting only.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Feel free to ask any questions!</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parents that the group has ground rules to ensure everyone feels comfortable sharing and keeps a positive environment. If someone unintentionally breaks a rule, facilitators will privately send a gentle reminder message to the parent and remind the whole group about the rules. However, if a participant shares something inappropriate or continues to break the rules, the facilitator may have to remove the parent to ensure the group remains a positive space.</a:t>
            </a:r>
            <a:endParaRPr sz="1200">
              <a:solidFill>
                <a:schemeClr val="dk1"/>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727" name="Google Shape;727;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Facilitator’s Role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throughout Crianza con Conciencia+, your role will be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De vez en cuando y hasta que finalice el curso, saluda y pregunta cómo van</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sure all the parents are following the ground rules discussed earlier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Plantea preguntas sobre la crianza que puedan discutirse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Denuncia cualquier caso de abuso hacia niñas, niños, adolescentes y adultos.</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Sal del grupo una vez terminado el programa. However, parents can continue learning through Crianza con Conciencia+. By the end of the year, there will be new courses on Crianza con Conciencia+. </a:t>
            </a:r>
            <a:endParaRPr sz="1200">
              <a:solidFill>
                <a:srgbClr val="113D5C"/>
              </a:solidFill>
              <a:latin typeface="Noto Sans"/>
              <a:ea typeface="Noto Sans"/>
              <a:cs typeface="Noto Sans"/>
              <a:sym typeface="Noto Sans"/>
            </a:endParaRPr>
          </a:p>
          <a:p>
            <a:pPr indent="0" lvl="0" marL="0" rtl="0" algn="l">
              <a:lnSpc>
                <a:spcPct val="100000"/>
              </a:lnSpc>
              <a:spcBef>
                <a:spcPts val="1000"/>
              </a:spcBef>
              <a:spcAft>
                <a:spcPts val="0"/>
              </a:spcAft>
              <a:buSzPts val="1100"/>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None/>
              <a:defRPr sz="1300">
                <a:solidFill>
                  <a:srgbClr val="E4007C"/>
                </a:solidFill>
                <a:latin typeface="Noto Sans SemiBold"/>
                <a:ea typeface="Noto Sans SemiBold"/>
                <a:cs typeface="Noto Sans SemiBold"/>
                <a:sym typeface="Noto Sans SemiBold"/>
              </a:defRPr>
            </a:pPr>
            <a:r>
              <a:t>Questions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Reflect with parents on any specific areas of Crianza con Conciencia+ that require support.</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Encourage parents by using open-ended questions, like, “Is there anything specific about using the Crianza con Conciencia+ chatbot that you'd like to know more about?" or "What are your initial thoughts on participating in the WhatsApp Support Groups?"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To respond to parents' questions, offer clear and concise information. Provide step-by-step guidance if necessary.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pPr>
            <a: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Ask the parents if they have any questions: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Using the Crianza con Conciencia+ chatbot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Participating in the WhatsApp Support Groups. </a:t>
            </a:r>
            <a:endParaRPr sz="1200">
              <a:solidFill>
                <a:srgbClr val="113D5C"/>
              </a:solidFill>
              <a:latin typeface="Noto Sans"/>
              <a:ea typeface="Noto Sans"/>
              <a:cs typeface="Noto Sans"/>
              <a:sym typeface="Noto Sans"/>
            </a:endParaRPr>
          </a:p>
          <a:p>
            <a:pPr indent="-228600" lvl="0" marL="457200" rtl="0" algn="l">
              <a:lnSpc>
                <a:spcPct val="115000"/>
              </a:lnSpc>
              <a:spcBef>
                <a:spcPts val="600"/>
              </a:spcBef>
              <a:spcAft>
                <a:spcPts val="1000"/>
              </a:spcAft>
              <a:buClr>
                <a:schemeClr val="dk1"/>
              </a:buClr>
              <a:buSzPts val="1100"/>
              <a:buNone/>
            </a:pPr>
          </a:p>
        </p:txBody>
      </p:sp>
      <p:sp>
        <p:nvSpPr>
          <p:cNvPr id="756" name="Google Shape;756;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bb847491d1_0_14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Connecting Formando Conciecnia+ and Parent ID (10min)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In order to report on parents’ attendance, you will need to connect each Parent’s unique identifier with your Formando Conciencia+ App.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Follow the steps below to add each parent to your Formando Conciencia+ App: </a:t>
            </a:r>
            <a:endParaRPr sz="1200">
              <a:solidFill>
                <a:srgbClr val="113D5C"/>
              </a:solidFill>
              <a:latin typeface="Noto Sans"/>
              <a:ea typeface="Noto Sans"/>
              <a:cs typeface="Noto Sans"/>
              <a:sym typeface="Noto Sans"/>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To add a parent:</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the profile icon from the bottom navigation bar.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If two parents from the same family are participating in Crianza con Conciencia+, together, you must link their accounts.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Once you have added the first parent profile, to add a second parent, select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“Add Co-Parent”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the co-parent from available parent user profiles.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“Save”</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*Both parent profiles will be updated to note the co-parent.*</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p>
        </p:txBody>
      </p:sp>
      <p:sp>
        <p:nvSpPr>
          <p:cNvPr id="773" name="Google Shape;773;g2bb847491d1_0_1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Closing Activity (10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Close with a goodbye activity. Allow participants to decide how they would like to end the session. This may be a prayer or a group clap.</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Ask everyone to take a slow walk around the room.</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Invite them to reflect on what they've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Acknowledge that thoughts may wander; ask them to gently return to your voice.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Allow 3 minutes of silent individual reflection.</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3 minutes, gather in a circle.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Invite a volunteer to share an affirmation or something they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Continue clockwise, each person sharing briefly.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The facilitator can model sharing with a phrase like, "I'm impressed with your commitment for your girls, boys, and teens by showing up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Thank everyone for sharing and conclude the session with enthusiasm: "Thank you for being part of Crianza con Conciencia +, applause for all!"</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p>
        </p:txBody>
      </p:sp>
      <p:sp>
        <p:nvSpPr>
          <p:cNvPr id="779" name="Google Shape;779;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aims and benefits of being part of Crianza con Conciencia+ with the parents.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Crianza con Conciencia+ programme is for parents with boys, girls, or teens between 2 and 17 years old.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p>
        </p:txBody>
      </p:sp>
      <p:sp>
        <p:nvSpPr>
          <p:cNvPr id="334" name="Google Shape;334;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bbec03bd81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None/>
              <a:defRPr sz="1200">
                <a:solidFill>
                  <a:srgbClr val="113D5C"/>
                </a:solidFill>
                <a:latin typeface="Noto Sans"/>
                <a:ea typeface="Noto Sans"/>
                <a:cs typeface="Noto Sans"/>
                <a:sym typeface="Noto Sans"/>
              </a:defRPr>
            </a:pPr>
            <a:r>
              <a:t>Remind the participants to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Lookout for the next Crianza con Conciencia+ chatbot lesson.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Sharing their experiences and challenges on the WhatsApp Support Group. </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a:ea typeface="Noto Sans"/>
                <a:cs typeface="Noto Sans"/>
                <a:sym typeface="Noto Sans"/>
              </a:defRPr>
            </a:pPr>
            <a:r>
              <a:t>Thank participants for the commitment they have made to each other by coming to the group! </a:t>
            </a:r>
            <a:endParaRPr sz="1200">
              <a:solidFill>
                <a:srgbClr val="113D5C"/>
              </a:solidFill>
              <a:latin typeface="Noto Sans"/>
              <a:ea typeface="Noto Sans"/>
              <a:cs typeface="Noto Sans"/>
              <a:sym typeface="Noto Sans"/>
            </a:endParaRPr>
          </a:p>
          <a:p>
            <a:pPr indent="-228600" lvl="0" marL="457200" rtl="0" algn="l">
              <a:lnSpc>
                <a:spcPct val="115000"/>
              </a:lnSpc>
              <a:spcBef>
                <a:spcPts val="1200"/>
              </a:spcBef>
              <a:spcAft>
                <a:spcPts val="1000"/>
              </a:spcAft>
              <a:buClr>
                <a:schemeClr val="dk1"/>
              </a:buClr>
              <a:buSzPts val="1100"/>
              <a:buNone/>
            </a:pPr>
          </a:p>
        </p:txBody>
      </p:sp>
      <p:sp>
        <p:nvSpPr>
          <p:cNvPr id="784" name="Google Shape;784;g2bbec03bd8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801" name="Google Shape;801;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Now, when we say ‘parents’ and ‘parenting’, we mean someone who is caring for the boys, girls, or teens, whether that person is their biological parent or not. This includes any person who is a primary caregiver responsible for the wellbeing of the girl or boy.</a:t>
            </a:r>
            <a:endParaRPr>
              <a:solidFill>
                <a:schemeClr val="dk1"/>
              </a:solidFill>
            </a:endParaRPr>
          </a:p>
          <a:p>
            <a:pPr indent="0" lvl="0" marL="0" rtl="0" algn="l">
              <a:lnSpc>
                <a:spcPct val="100000"/>
              </a:lnSpc>
              <a:spcBef>
                <a:spcPts val="1200"/>
              </a:spcBef>
              <a:spcAft>
                <a:spcPts val="0"/>
              </a:spcAft>
              <a:buSzPts val="1400"/>
              <a:buNone/>
            </a:pPr>
          </a:p>
        </p:txBody>
      </p:sp>
      <p:sp>
        <p:nvSpPr>
          <p:cNvPr id="341" name="Google Shape;341;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The lesson of Crianza con Conciencia+ is to help build open, caring and trusting relationships between caregivers and their boys, girls, or teens. When we have healthy and positive relations, they help parents to keep their boys, girls, or teens safe and support their growth and development.</a:t>
            </a:r>
          </a:p>
        </p:txBody>
      </p:sp>
      <p:sp>
        <p:nvSpPr>
          <p:cNvPr id="348" name="Google Shape;348;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has three parts: </a:t>
            </a:r>
            <a:br>
              <a:rPr lang="en-US"/>
            </a:br>
            <a:br>
              <a:rPr lang="en-US"/>
            </a:br>
            <a:r>
              <a:t>1. The in-person onboarding session, that you are a part of right now </a:t>
            </a:r>
          </a:p>
          <a:p>
            <a:pPr indent="0" lvl="0" marL="0" rtl="0" algn="l">
              <a:lnSpc>
                <a:spcPct val="100000"/>
              </a:lnSpc>
              <a:spcBef>
                <a:spcPts val="0"/>
              </a:spcBef>
              <a:spcAft>
                <a:spcPts val="0"/>
              </a:spcAft>
              <a:buSzPts val="1100"/>
              <a:buNone/>
            </a:pPr>
            <a:r>
              <a:t>2. Courses on chatbot on WhatsApp where you will learn tips on how to improve your relationship with your girl, boy, or teen. </a:t>
            </a:r>
          </a:p>
          <a:p>
            <a:pPr indent="0" lvl="0" marL="0" rtl="0" algn="l">
              <a:lnSpc>
                <a:spcPct val="100000"/>
              </a:lnSpc>
              <a:spcBef>
                <a:spcPts val="0"/>
              </a:spcBef>
              <a:spcAft>
                <a:spcPts val="0"/>
              </a:spcAft>
              <a:buSzPts val="1100"/>
              <a:buNone/>
            </a:pPr>
            <a:r>
              <a:t>3. A WhatsApp group with other parents and facilitators to ask questions, and discuss parenting topics. </a:t>
            </a:r>
          </a:p>
          <a:p>
            <a:pPr indent="0" lvl="0" marL="0" rtl="0" algn="l">
              <a:lnSpc>
                <a:spcPct val="100000"/>
              </a:lnSpc>
              <a:spcBef>
                <a:spcPts val="0"/>
              </a:spcBef>
              <a:spcAft>
                <a:spcPts val="0"/>
              </a:spcAft>
              <a:buSzPts val="1100"/>
              <a:buNone/>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endParaRPr b="1">
              <a:solidFill>
                <a:schemeClr val="dk1"/>
              </a:solidFill>
            </a:endParaRPr>
          </a:p>
          <a:p>
            <a:pPr indent="0" lvl="0" marL="0" rtl="0" algn="just">
              <a:lnSpc>
                <a:spcPct val="150000"/>
              </a:lnSpc>
              <a:spcBef>
                <a:spcPts val="1200"/>
              </a:spcBef>
              <a:spcAft>
                <a:spcPts val="0"/>
              </a:spcAft>
              <a:buSzPts val="1100"/>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b847491d1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bb847491d1_0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receive daily parenting tips via WhatsApp to help them with their relationship with their girl, boy, or teen (requiring only 5 minutes per day). Parents will receive 5 lessons on improving their relationship with their girl, boy, or teen: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defRPr sz="1200">
                <a:solidFill>
                  <a:schemeClr val="dk1"/>
                </a:solidFill>
              </a:defRPr>
            </a:pPr>
            <a:r>
              <a:t>Share the name and the objective of each lesson with the parents.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 Id="rId6"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6" name="Shape 29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 name="Shape 297"/>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8" name="Shape 298"/>
        <p:cNvGrpSpPr/>
        <p:nvPr/>
      </p:nvGrpSpPr>
      <p:grpSpPr>
        <a:xfrm>
          <a:off x="0" y="0"/>
          <a:ext cx="0" cy="0"/>
          <a:chOff x="0" y="0"/>
          <a:chExt cx="0" cy="0"/>
        </a:xfrm>
      </p:grpSpPr>
      <p:sp>
        <p:nvSpPr>
          <p:cNvPr id="299" name="Google Shape;299;p50"/>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50"/>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01" name="Google Shape;301;p50"/>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302" name="Shape 302"/>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3" name="Shape 30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304" name="Shape 304"/>
        <p:cNvGrpSpPr/>
        <p:nvPr/>
      </p:nvGrpSpPr>
      <p:grpSpPr>
        <a:xfrm>
          <a:off x="0" y="0"/>
          <a:ext cx="0" cy="0"/>
          <a:chOff x="0" y="0"/>
          <a:chExt cx="0" cy="0"/>
        </a:xfrm>
      </p:grpSpPr>
      <p:cxnSp>
        <p:nvCxnSpPr>
          <p:cNvPr id="305" name="Google Shape;305;p53"/>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6" name="Google Shape;306;p53"/>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7" name="Google Shape;307;p53"/>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8" name="Google Shape;308;p53"/>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9" name="Shape 309"/>
        <p:cNvGrpSpPr/>
        <p:nvPr/>
      </p:nvGrpSpPr>
      <p:grpSpPr>
        <a:xfrm>
          <a:off x="0" y="0"/>
          <a:ext cx="0" cy="0"/>
          <a:chOff x="0" y="0"/>
          <a:chExt cx="0" cy="0"/>
        </a:xfrm>
      </p:grpSpPr>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theme" Target="../theme/theme3.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87" name="Google Shape;287;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88" name="Google Shape;288;p44"/>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7" r:id="rId2"/>
    <p:sldLayoutId id="214748368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1" name="Shape 291"/>
        <p:cNvGrpSpPr/>
        <p:nvPr/>
      </p:nvGrpSpPr>
      <p:grpSpPr>
        <a:xfrm>
          <a:off x="0" y="0"/>
          <a:ext cx="0" cy="0"/>
          <a:chOff x="0" y="0"/>
          <a:chExt cx="0" cy="0"/>
        </a:xfrm>
      </p:grpSpPr>
      <p:cxnSp>
        <p:nvCxnSpPr>
          <p:cNvPr id="292" name="Google Shape;292;p4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3" name="Google Shape;293;p4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94" name="Google Shape;294;p47"/>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95" name="Google Shape;295;p4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55.png"/><Relationship Id="rId5" Type="http://schemas.openxmlformats.org/officeDocument/2006/relationships/image" Target="../media/image62.png"/><Relationship Id="rId6" Type="http://schemas.openxmlformats.org/officeDocument/2006/relationships/image" Target="../media/image53.png"/><Relationship Id="rId7"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7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45.png"/><Relationship Id="rId7" Type="http://schemas.openxmlformats.org/officeDocument/2006/relationships/image" Target="../media/image52.png"/><Relationship Id="rId8"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9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6.jpg"/><Relationship Id="rId5" Type="http://schemas.openxmlformats.org/officeDocument/2006/relationships/image" Target="../media/image68.jpg"/><Relationship Id="rId6" Type="http://schemas.openxmlformats.org/officeDocument/2006/relationships/image" Target="../media/image65.jpg"/><Relationship Id="rId7"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63.png"/><Relationship Id="rId5" Type="http://schemas.openxmlformats.org/officeDocument/2006/relationships/image" Target="../media/image85.png"/><Relationship Id="rId6" Type="http://schemas.openxmlformats.org/officeDocument/2006/relationships/image" Target="../media/image69.jpg"/><Relationship Id="rId7" Type="http://schemas.openxmlformats.org/officeDocument/2006/relationships/image" Target="../media/image81.png"/><Relationship Id="rId8" Type="http://schemas.openxmlformats.org/officeDocument/2006/relationships/image" Target="../media/image8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63.png"/><Relationship Id="rId9" Type="http://schemas.openxmlformats.org/officeDocument/2006/relationships/image" Target="../media/image74.jpg"/><Relationship Id="rId5" Type="http://schemas.openxmlformats.org/officeDocument/2006/relationships/image" Target="../media/image81.png"/><Relationship Id="rId6" Type="http://schemas.openxmlformats.org/officeDocument/2006/relationships/image" Target="../media/image80.jpg"/><Relationship Id="rId7" Type="http://schemas.openxmlformats.org/officeDocument/2006/relationships/image" Target="../media/image78.jpg"/><Relationship Id="rId8" Type="http://schemas.openxmlformats.org/officeDocument/2006/relationships/image" Target="../media/image7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10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9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89.png"/><Relationship Id="rId4" Type="http://schemas.openxmlformats.org/officeDocument/2006/relationships/image" Target="../media/image82.png"/><Relationship Id="rId5"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7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88.png"/><Relationship Id="rId4" Type="http://schemas.openxmlformats.org/officeDocument/2006/relationships/image" Target="../media/image96.jpg"/><Relationship Id="rId5" Type="http://schemas.openxmlformats.org/officeDocument/2006/relationships/image" Target="../media/image97.jpg"/><Relationship Id="rId6" Type="http://schemas.openxmlformats.org/officeDocument/2006/relationships/image" Target="../media/image100.jpg"/><Relationship Id="rId7" Type="http://schemas.openxmlformats.org/officeDocument/2006/relationships/image" Target="../media/image9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comments" Target="../comments/commen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comments" Target="../comments/commen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 Id="rId3" Type="http://schemas.openxmlformats.org/officeDocument/2006/relationships/image" Target="../media/image95.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image" Target="../media/image95.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8.jpg"/><Relationship Id="rId6"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64"/>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00" name="Google Shape;400;p64"/>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01" name="Google Shape;401;p64"/>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02" name="Google Shape;402;p64"/>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03" name="Google Shape;403;p64"/>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04" name="Google Shape;404;p64"/>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05" name="Google Shape;405;p64"/>
          <p:cNvSpPr txBox="1"/>
          <p:nvPr/>
        </p:nvSpPr>
        <p:spPr>
          <a:xfrm>
            <a:off x="1228025" y="228600"/>
            <a:ext cx="68520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100">
                <a:solidFill>
                  <a:schemeClr val="lt1"/>
                </a:solidFill>
                <a:highlight>
                  <a:srgbClr val="0E3A5A"/>
                </a:highlight>
                <a:latin typeface="Arial"/>
                <a:ea typeface="Arial"/>
                <a:cs typeface="Arial"/>
                <a:sym typeface="Arial"/>
              </a:defRPr>
            </a:pPr>
            <a:r>
              <a:t>Elementary Course: Improve the Relationship with my girl, boy or adolescent</a:t>
            </a:r>
            <a:endParaRPr b="0" i="0" sz="2100" u="none" cap="none" strike="noStrike">
              <a:solidFill>
                <a:schemeClr val="lt1"/>
              </a:solidFill>
              <a:highlight>
                <a:srgbClr val="0E3A5A"/>
              </a:highlight>
              <a:latin typeface="Arial"/>
              <a:ea typeface="Arial"/>
              <a:cs typeface="Arial"/>
              <a:sym typeface="Arial"/>
            </a:endParaRPr>
          </a:p>
        </p:txBody>
      </p:sp>
      <p:sp>
        <p:nvSpPr>
          <p:cNvPr id="406" name="Google Shape;406;p64"/>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07" name="Google Shape;407;p64"/>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3" name="Google Shape;413;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414" name="Google Shape;414;p65"/>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15" name="Google Shape;415;p65"/>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6" name="Google Shape;416;p65"/>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17" name="Google Shape;417;p65"/>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8" name="Google Shape;418;p65"/>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419" name="Google Shape;419;p65"/>
          <p:cNvCxnSpPr>
            <a:endCxn id="42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20" name="Google Shape;420;p65"/>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5 Daily Lessons on improving your relationship with your girl, boy, or teen</a:t>
            </a:r>
            <a:endParaRPr>
              <a:solidFill>
                <a:schemeClr val="dk2"/>
              </a:solidFill>
            </a:endParaRPr>
          </a:p>
        </p:txBody>
      </p:sp>
      <p:sp>
        <p:nvSpPr>
          <p:cNvPr id="421" name="Google Shape;421;p65"/>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422" name="Google Shape;422;p65"/>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423" name="Google Shape;423;p65"/>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24" name="Google Shape;424;p65"/>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30" name="Google Shape;430;p66"/>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Participarás en sesiones de chat de WhatsApp y aprenderás a cuidar de tu salud mental para apoyarte a ti mismo y a tus familias.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También puedes compartir tus propias experiencias relacionadas con las sesiones ofrecidas a través del chatbot Crianza con Conciencia+.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pPr>
            <a:r>
              <a:t>There will be three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Day 3:</a:t>
            </a:r>
            <a:r>
              <a:rPr sz="1700">
                <a:solidFill>
                  <a:schemeClr val="dk1"/>
                </a:solidFill>
                <a:latin typeface="Delicious Handrawn"/>
                <a:ea typeface="Delicious Handrawn"/>
                <a:cs typeface="Delicious Handrawn"/>
                <a:sym typeface="Delicious Handrawn"/>
              </a:rPr>
              <a:t> </a:t>
            </a:r>
            <a:r>
              <a:rPr sz="1200">
                <a:solidFill>
                  <a:schemeClr val="dk1"/>
                </a:solidFill>
              </a:rPr>
              <a:t>Self-talk: WhatsApp Chat session on self-talk and stress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Day 5:</a:t>
            </a:r>
            <a:r>
              <a:rPr sz="1200">
                <a:solidFill>
                  <a:srgbClr val="00969B"/>
                </a:solidFill>
                <a:latin typeface="Arial"/>
                <a:ea typeface="Arial"/>
                <a:cs typeface="Arial"/>
                <a:sym typeface="Arial"/>
              </a:rPr>
              <a:t> </a:t>
            </a:r>
            <a:r>
              <a:rPr sz="1200">
                <a:solidFill>
                  <a:schemeClr val="dk1"/>
                </a:solidFill>
              </a:rPr>
              <a:t>Saying Goodbye</a:t>
            </a:r>
            <a:r>
              <a:rPr sz="1200">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31" name="Google Shape;431;p66"/>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2" name="Google Shape;432;p66"/>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433" name="Google Shape;433;p66"/>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434" name="Google Shape;434;p6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35" name="Google Shape;43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1" name="Google Shape;441;p67"/>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442" name="Google Shape;442;p67"/>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Day 1: </a:t>
            </a:r>
            <a:r>
              <a:t>You’re here!</a:t>
            </a:r>
            <a:endParaRPr b="0" i="0" sz="1400" u="none" cap="none" strike="noStrike">
              <a:solidFill>
                <a:schemeClr val="lt1"/>
              </a:solidFill>
              <a:latin typeface="Arial"/>
              <a:ea typeface="Arial"/>
              <a:cs typeface="Arial"/>
              <a:sym typeface="Arial"/>
            </a:endParaRPr>
          </a:p>
        </p:txBody>
      </p:sp>
      <p:sp>
        <p:nvSpPr>
          <p:cNvPr id="443" name="Google Shape;443;p67"/>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2</a:t>
            </a:r>
            <a:endParaRPr b="0" i="0" sz="1400" u="none" cap="none" strike="noStrike">
              <a:solidFill>
                <a:srgbClr val="0C3F62"/>
              </a:solidFill>
              <a:latin typeface="Arial"/>
              <a:ea typeface="Arial"/>
              <a:cs typeface="Arial"/>
              <a:sym typeface="Arial"/>
            </a:endParaRPr>
          </a:p>
        </p:txBody>
      </p:sp>
      <p:sp>
        <p:nvSpPr>
          <p:cNvPr id="444" name="Google Shape;444;p67"/>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3</a:t>
            </a:r>
            <a:endParaRPr b="0" i="0" sz="1400" u="none" cap="none" strike="noStrike">
              <a:solidFill>
                <a:schemeClr val="lt1"/>
              </a:solidFill>
              <a:latin typeface="Arial"/>
              <a:ea typeface="Arial"/>
              <a:cs typeface="Arial"/>
              <a:sym typeface="Arial"/>
            </a:endParaRPr>
          </a:p>
        </p:txBody>
      </p:sp>
      <p:sp>
        <p:nvSpPr>
          <p:cNvPr id="445" name="Google Shape;445;p67"/>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4</a:t>
            </a:r>
            <a:endParaRPr b="0" i="0" sz="1400" u="none" cap="none" strike="noStrike">
              <a:solidFill>
                <a:srgbClr val="0C3F62"/>
              </a:solidFill>
              <a:latin typeface="Arial"/>
              <a:ea typeface="Arial"/>
              <a:cs typeface="Arial"/>
              <a:sym typeface="Arial"/>
            </a:endParaRPr>
          </a:p>
        </p:txBody>
      </p:sp>
      <p:sp>
        <p:nvSpPr>
          <p:cNvPr id="446" name="Google Shape;446;p67"/>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5</a:t>
            </a:r>
            <a:endParaRPr b="0" i="0" sz="1400" u="none" cap="none" strike="noStrike">
              <a:solidFill>
                <a:schemeClr val="lt1"/>
              </a:solidFill>
              <a:latin typeface="Arial"/>
              <a:ea typeface="Arial"/>
              <a:cs typeface="Arial"/>
              <a:sym typeface="Arial"/>
            </a:endParaRPr>
          </a:p>
        </p:txBody>
      </p:sp>
      <p:pic>
        <p:nvPicPr>
          <p:cNvPr id="447" name="Google Shape;447;p67"/>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448" name="Google Shape;448;p67"/>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1: </a:t>
            </a:r>
            <a: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449" name="Google Shape;449;p67"/>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2: </a:t>
            </a:r>
            <a: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450" name="Google Shape;450;p67"/>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3: </a:t>
            </a:r>
            <a: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451" name="Google Shape;451;p67"/>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4: </a:t>
            </a:r>
            <a: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452" name="Google Shape;452;p67"/>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5: </a:t>
            </a:r>
            <a: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453" name="Google Shape;453;p67"/>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454" name="Google Shape;454;p67"/>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Discussion on self-talk (15 min) </a:t>
            </a:r>
            <a:endParaRPr i="0" sz="1300" u="none" cap="none" strike="noStrike">
              <a:solidFill>
                <a:srgbClr val="000000"/>
              </a:solidFill>
              <a:latin typeface="Noto Sans"/>
              <a:ea typeface="Noto Sans"/>
              <a:cs typeface="Noto Sans"/>
              <a:sym typeface="Noto Sans"/>
            </a:endParaRPr>
          </a:p>
        </p:txBody>
      </p:sp>
      <p:sp>
        <p:nvSpPr>
          <p:cNvPr id="455" name="Google Shape;455;p67"/>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Sesión de Integración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456" name="Google Shape;456;p67"/>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457" name="Google Shape;457;p67"/>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458" name="Google Shape;458;p67"/>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459" name="Google Shape;459;p67"/>
          <p:cNvGrpSpPr/>
          <p:nvPr/>
        </p:nvGrpSpPr>
        <p:grpSpPr>
          <a:xfrm>
            <a:off x="258215" y="857444"/>
            <a:ext cx="372300" cy="372300"/>
            <a:chOff x="6166865" y="140342"/>
            <a:chExt cx="372300" cy="372300"/>
          </a:xfrm>
        </p:grpSpPr>
        <p:sp>
          <p:nvSpPr>
            <p:cNvPr id="460" name="Google Shape;460;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1" name="Google Shape;461;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62" name="Google Shape;462;p67"/>
          <p:cNvGrpSpPr/>
          <p:nvPr/>
        </p:nvGrpSpPr>
        <p:grpSpPr>
          <a:xfrm>
            <a:off x="3035896" y="857444"/>
            <a:ext cx="372300" cy="372300"/>
            <a:chOff x="6172071" y="582117"/>
            <a:chExt cx="372300" cy="372300"/>
          </a:xfrm>
        </p:grpSpPr>
        <p:sp>
          <p:nvSpPr>
            <p:cNvPr id="463" name="Google Shape;463;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4" name="Google Shape;464;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65" name="Google Shape;465;p67"/>
          <p:cNvGrpSpPr/>
          <p:nvPr/>
        </p:nvGrpSpPr>
        <p:grpSpPr>
          <a:xfrm>
            <a:off x="5978865" y="857444"/>
            <a:ext cx="372300" cy="372300"/>
            <a:chOff x="6192365" y="1173617"/>
            <a:chExt cx="372300" cy="372300"/>
          </a:xfrm>
        </p:grpSpPr>
        <p:sp>
          <p:nvSpPr>
            <p:cNvPr id="466" name="Google Shape;466;p67"/>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7" name="Google Shape;467;p67"/>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468" name="Google Shape;468;p67"/>
          <p:cNvGrpSpPr/>
          <p:nvPr/>
        </p:nvGrpSpPr>
        <p:grpSpPr>
          <a:xfrm>
            <a:off x="753603" y="1739554"/>
            <a:ext cx="372300" cy="372300"/>
            <a:chOff x="6166865" y="140342"/>
            <a:chExt cx="372300" cy="372300"/>
          </a:xfrm>
        </p:grpSpPr>
        <p:sp>
          <p:nvSpPr>
            <p:cNvPr id="469" name="Google Shape;469;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0" name="Google Shape;470;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71" name="Google Shape;471;p67"/>
          <p:cNvGrpSpPr/>
          <p:nvPr/>
        </p:nvGrpSpPr>
        <p:grpSpPr>
          <a:xfrm>
            <a:off x="2615796" y="2614398"/>
            <a:ext cx="372300" cy="372300"/>
            <a:chOff x="6172071" y="582117"/>
            <a:chExt cx="372300" cy="372300"/>
          </a:xfrm>
        </p:grpSpPr>
        <p:sp>
          <p:nvSpPr>
            <p:cNvPr id="472" name="Google Shape;472;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3" name="Google Shape;473;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4" name="Google Shape;474;p67"/>
          <p:cNvGrpSpPr/>
          <p:nvPr/>
        </p:nvGrpSpPr>
        <p:grpSpPr>
          <a:xfrm>
            <a:off x="4349734" y="2614398"/>
            <a:ext cx="372300" cy="372300"/>
            <a:chOff x="6172071" y="582117"/>
            <a:chExt cx="372300" cy="372300"/>
          </a:xfrm>
        </p:grpSpPr>
        <p:sp>
          <p:nvSpPr>
            <p:cNvPr id="475" name="Google Shape;475;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6" name="Google Shape;476;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7" name="Google Shape;477;p67"/>
          <p:cNvGrpSpPr/>
          <p:nvPr/>
        </p:nvGrpSpPr>
        <p:grpSpPr>
          <a:xfrm>
            <a:off x="6144559" y="2614398"/>
            <a:ext cx="372300" cy="372300"/>
            <a:chOff x="6172071" y="582117"/>
            <a:chExt cx="372300" cy="372300"/>
          </a:xfrm>
        </p:grpSpPr>
        <p:sp>
          <p:nvSpPr>
            <p:cNvPr id="478" name="Google Shape;478;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9" name="Google Shape;479;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0" name="Google Shape;480;p67"/>
          <p:cNvGrpSpPr/>
          <p:nvPr/>
        </p:nvGrpSpPr>
        <p:grpSpPr>
          <a:xfrm>
            <a:off x="743708" y="2614380"/>
            <a:ext cx="372300" cy="372300"/>
            <a:chOff x="6172071" y="582117"/>
            <a:chExt cx="372300" cy="372300"/>
          </a:xfrm>
        </p:grpSpPr>
        <p:sp>
          <p:nvSpPr>
            <p:cNvPr id="481" name="Google Shape;481;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2" name="Google Shape;482;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3" name="Google Shape;483;p67"/>
          <p:cNvGrpSpPr/>
          <p:nvPr/>
        </p:nvGrpSpPr>
        <p:grpSpPr>
          <a:xfrm>
            <a:off x="7955759" y="2614398"/>
            <a:ext cx="372300" cy="372300"/>
            <a:chOff x="6172071" y="582117"/>
            <a:chExt cx="372300" cy="372300"/>
          </a:xfrm>
        </p:grpSpPr>
        <p:sp>
          <p:nvSpPr>
            <p:cNvPr id="484" name="Google Shape;484;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5" name="Google Shape;485;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6" name="Google Shape;486;p67"/>
          <p:cNvGrpSpPr/>
          <p:nvPr/>
        </p:nvGrpSpPr>
        <p:grpSpPr>
          <a:xfrm>
            <a:off x="4385852" y="3885373"/>
            <a:ext cx="372300" cy="372300"/>
            <a:chOff x="6192365" y="1098867"/>
            <a:chExt cx="372300" cy="372300"/>
          </a:xfrm>
        </p:grpSpPr>
        <p:sp>
          <p:nvSpPr>
            <p:cNvPr id="487" name="Google Shape;487;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8" name="Google Shape;488;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489" name="Google Shape;489;p67"/>
          <p:cNvGrpSpPr/>
          <p:nvPr/>
        </p:nvGrpSpPr>
        <p:grpSpPr>
          <a:xfrm>
            <a:off x="7991828" y="3885373"/>
            <a:ext cx="372300" cy="372300"/>
            <a:chOff x="6192365" y="1098867"/>
            <a:chExt cx="372300" cy="372300"/>
          </a:xfrm>
        </p:grpSpPr>
        <p:sp>
          <p:nvSpPr>
            <p:cNvPr id="490" name="Google Shape;490;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1" name="Google Shape;491;p67"/>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492" name="Google Shape;492;p67"/>
          <p:cNvGrpSpPr/>
          <p:nvPr/>
        </p:nvGrpSpPr>
        <p:grpSpPr>
          <a:xfrm>
            <a:off x="779877" y="3885373"/>
            <a:ext cx="372300" cy="372300"/>
            <a:chOff x="6192365" y="1098867"/>
            <a:chExt cx="372300" cy="372300"/>
          </a:xfrm>
        </p:grpSpPr>
        <p:sp>
          <p:nvSpPr>
            <p:cNvPr id="493" name="Google Shape;493;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4" name="Google Shape;494;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495" name="Google Shape;495;p67"/>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496" name="Google Shape;496;p67"/>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67"/>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67"/>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67"/>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8"/>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5" name="Google Shape;505;p68"/>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pPr>
            <a:r>
              <a:t>Getting started in WhatsApp automated chat</a:t>
            </a:r>
            <a:endParaRPr b="0" i="0" sz="1300" u="none" cap="none" strike="noStrike">
              <a:solidFill>
                <a:srgbClr val="000000"/>
              </a:solidFill>
              <a:latin typeface="Arial"/>
              <a:ea typeface="Arial"/>
              <a:cs typeface="Arial"/>
              <a:sym typeface="Arial"/>
            </a:endParaRPr>
          </a:p>
        </p:txBody>
      </p:sp>
      <p:sp>
        <p:nvSpPr>
          <p:cNvPr id="506" name="Google Shape;506;p68"/>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Prender y apagar 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 WhatsApp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Carga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Paquete de datos</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Almacenamiento interno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Conciencia digital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pPr>
            <a:r>
              <a:t>Evita daños al teléfono</a:t>
            </a:r>
            <a:endParaRPr sz="1700">
              <a:solidFill>
                <a:srgbClr val="123D5D"/>
              </a:solidFill>
            </a:endParaRPr>
          </a:p>
        </p:txBody>
      </p:sp>
      <p:pic>
        <p:nvPicPr>
          <p:cNvPr id="507" name="Google Shape;507;p68"/>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9"/>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13" name="Google Shape;513;p69"/>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14" name="Google Shape;514;p69"/>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0"/>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0" name="Google Shape;520;p7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21" name="Google Shape;521;p70"/>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7" name="Google Shape;527;p7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28" name="Google Shape;528;p71"/>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534" name="Google Shape;534;p72"/>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40" name="Google Shape;540;p73"/>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41" name="Google Shape;541;p73"/>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542" name="Google Shape;542;p73"/>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543" name="Google Shape;543;p73"/>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544" name="Google Shape;544;p73"/>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545" name="Google Shape;545;p73"/>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46" name="Google Shape;546;p73"/>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547" name="Google Shape;547;p73"/>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548" name="Google Shape;548;p73"/>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549" name="Google Shape;549;p73"/>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550" name="Google Shape;550;p73"/>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1" name="Google Shape;551;p73"/>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552" name="Google Shape;552;p73"/>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3" name="Google Shape;553;p73"/>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187675" y="3337925"/>
            <a:ext cx="3518400" cy="8313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defRPr sz="5500"/>
            </a:pPr>
            <a:r>
              <a:t>Introductions</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4"/>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64" name="Google Shape;564;p7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65" name="Google Shape;565;p75"/>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66" name="Google Shape;566;p75"/>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567" name="Google Shape;567;p75"/>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568" name="Google Shape;568;p7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69" name="Google Shape;569;p75"/>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570" name="Google Shape;570;p75"/>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571" name="Google Shape;571;p7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572" name="Google Shape;572;p75"/>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573" name="Google Shape;573;p75"/>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574" name="Google Shape;574;p75"/>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575" name="Google Shape;575;p7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576" name="Google Shape;576;p75"/>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77" name="Google Shape;577;p75"/>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578" name="Google Shape;578;p75"/>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579" name="Google Shape;579;p75"/>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80" name="Google Shape;580;p75"/>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76"/>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86" name="Google Shape;586;p76"/>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87" name="Google Shape;587;p76"/>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88" name="Google Shape;588;p76"/>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589" name="Google Shape;589;p76"/>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590" name="Google Shape;590;p76"/>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591" name="Google Shape;591;p76"/>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592" name="Google Shape;592;p76"/>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93" name="Google Shape;593;p76"/>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594" name="Google Shape;594;p76"/>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595" name="Google Shape;595;p76"/>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596" name="Google Shape;596;p76"/>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597" name="Google Shape;597;p76"/>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598" name="Google Shape;598;p76"/>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599" name="Google Shape;599;p76"/>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600" name="Google Shape;600;p76"/>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601" name="Google Shape;601;p76"/>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Start</a:t>
            </a:r>
            <a:endParaRPr b="0" i="0" sz="450" u="none" cap="none" strike="noStrike">
              <a:solidFill>
                <a:srgbClr val="000000"/>
              </a:solidFill>
              <a:latin typeface="Arial"/>
              <a:ea typeface="Arial"/>
              <a:cs typeface="Arial"/>
              <a:sym typeface="Arial"/>
            </a:endParaRPr>
          </a:p>
        </p:txBody>
      </p:sp>
      <p:sp>
        <p:nvSpPr>
          <p:cNvPr id="602" name="Google Shape;602;p76"/>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603" name="Google Shape;603;p76"/>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4" name="Google Shape;604;p76"/>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605" name="Google Shape;605;p76"/>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6" name="Google Shape;606;p76"/>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607" name="Google Shape;607;p76"/>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608" name="Google Shape;608;p76"/>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7"/>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614" name="Google Shape;614;p7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5" name="Google Shape;615;p7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pic>
        <p:nvPicPr>
          <p:cNvPr id="616" name="Google Shape;616;p77"/>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8"/>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622" name="Google Shape;622;p7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3" name="Google Shape;623;p7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624" name="Google Shape;624;p78"/>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625" name="Google Shape;625;p78"/>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9"/>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631" name="Google Shape;631;p7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2" name="Google Shape;632;p7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633" name="Google Shape;633;p79"/>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80"/>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39" name="Google Shape;639;p80"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1"/>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645" name="Google Shape;645;p8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6" name="Google Shape;646;p8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647" name="Google Shape;647;p81"/>
          <p:cNvGrpSpPr/>
          <p:nvPr/>
        </p:nvGrpSpPr>
        <p:grpSpPr>
          <a:xfrm>
            <a:off x="1445012" y="1352951"/>
            <a:ext cx="569100" cy="576600"/>
            <a:chOff x="1680299" y="3458426"/>
            <a:chExt cx="569100" cy="576600"/>
          </a:xfrm>
        </p:grpSpPr>
        <p:sp>
          <p:nvSpPr>
            <p:cNvPr id="648" name="Google Shape;648;p81"/>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49" name="Google Shape;649;p81"/>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650" name="Google Shape;650;p81"/>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651" name="Google Shape;651;p81"/>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52" name="Google Shape;652;p81"/>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653" name="Google Shape;653;p81"/>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654" name="Google Shape;654;p81"/>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55" name="Google Shape;655;p81"/>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656" name="Google Shape;656;p81"/>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2"/>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83"/>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67" name="Google Shape;667;p83"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7"/>
          <p:cNvSpPr txBox="1"/>
          <p:nvPr>
            <p:ph idx="1" type="body"/>
          </p:nvPr>
        </p:nvSpPr>
        <p:spPr>
          <a:xfrm>
            <a:off x="5379425" y="2761850"/>
            <a:ext cx="2972700" cy="1593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Getting to know us</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4"/>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5"/>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8" name="Google Shape;678;p85"/>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679" name="Google Shape;679;p85"/>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680" name="Google Shape;680;p85"/>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681" name="Google Shape;681;p85"/>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682" name="Google Shape;682;p85"/>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683" name="Google Shape;683;p85"/>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684" name="Google Shape;684;p85"/>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685" name="Google Shape;685;p85"/>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686" name="Google Shape;686;p85"/>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687" name="Google Shape;687;p85"/>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688" name="Google Shape;688;p85"/>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689" name="Google Shape;689;p85"/>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690" name="Google Shape;690;p85"/>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a:t>
            </a:r>
            <a:endParaRPr i="1">
              <a:solidFill>
                <a:schemeClr val="lt1"/>
              </a:solidFill>
              <a:latin typeface="Noto Sans"/>
              <a:ea typeface="Noto Sans"/>
              <a:cs typeface="Noto Sans"/>
              <a:sym typeface="Noto Sans"/>
            </a:endParaRPr>
          </a:p>
        </p:txBody>
      </p:sp>
      <p:sp>
        <p:nvSpPr>
          <p:cNvPr id="691" name="Google Shape;691;p85"/>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697" name="Google Shape;697;p86"/>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698" name="Google Shape;698;p86"/>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699" name="Google Shape;699;p86"/>
          <p:cNvGrpSpPr/>
          <p:nvPr/>
        </p:nvGrpSpPr>
        <p:grpSpPr>
          <a:xfrm>
            <a:off x="521350" y="1294012"/>
            <a:ext cx="3448196" cy="931514"/>
            <a:chOff x="0" y="-57150"/>
            <a:chExt cx="5523300" cy="2484038"/>
          </a:xfrm>
        </p:grpSpPr>
        <p:sp>
          <p:nvSpPr>
            <p:cNvPr id="700" name="Google Shape;700;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701" name="Google Shape;701;p86"/>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702" name="Google Shape;702;p8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3" name="Google Shape;703;p8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704" name="Google Shape;704;p86"/>
          <p:cNvGrpSpPr/>
          <p:nvPr/>
        </p:nvGrpSpPr>
        <p:grpSpPr>
          <a:xfrm>
            <a:off x="4887775" y="1294000"/>
            <a:ext cx="3484650" cy="1578052"/>
            <a:chOff x="0" y="-57150"/>
            <a:chExt cx="5523300" cy="4208138"/>
          </a:xfrm>
        </p:grpSpPr>
        <p:sp>
          <p:nvSpPr>
            <p:cNvPr id="705" name="Google Shape;705;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706" name="Google Shape;706;p86"/>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707" name="Google Shape;707;p86"/>
          <p:cNvGrpSpPr/>
          <p:nvPr/>
        </p:nvGrpSpPr>
        <p:grpSpPr>
          <a:xfrm>
            <a:off x="485075" y="3501012"/>
            <a:ext cx="3448196" cy="500414"/>
            <a:chOff x="0" y="-57150"/>
            <a:chExt cx="5523300" cy="1334438"/>
          </a:xfrm>
        </p:grpSpPr>
        <p:sp>
          <p:nvSpPr>
            <p:cNvPr id="708" name="Google Shape;708;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709" name="Google Shape;709;p86"/>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710" name="Google Shape;710;p86"/>
          <p:cNvGrpSpPr/>
          <p:nvPr/>
        </p:nvGrpSpPr>
        <p:grpSpPr>
          <a:xfrm>
            <a:off x="4906000" y="3522162"/>
            <a:ext cx="3448196" cy="715964"/>
            <a:chOff x="0" y="-57150"/>
            <a:chExt cx="5523300" cy="1909238"/>
          </a:xfrm>
        </p:grpSpPr>
        <p:sp>
          <p:nvSpPr>
            <p:cNvPr id="711" name="Google Shape;711;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712" name="Google Shape;712;p86"/>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8" name="Google Shape;718;p8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24" name="Google Shape;724;p8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9"/>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Let's agree on some ground rules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0"/>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35" name="Google Shape;735;p90"/>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Next Steps: Role of the Facilitator</a:t>
            </a:r>
            <a:endParaRPr b="1" i="0" sz="1400" u="none" cap="none" strike="noStrike">
              <a:solidFill>
                <a:srgbClr val="000000"/>
              </a:solidFill>
              <a:latin typeface="Arial"/>
              <a:ea typeface="Arial"/>
              <a:cs typeface="Arial"/>
              <a:sym typeface="Arial"/>
            </a:endParaRPr>
          </a:p>
        </p:txBody>
      </p:sp>
      <p:pic>
        <p:nvPicPr>
          <p:cNvPr id="736" name="Google Shape;736;p9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37" name="Google Shape;737;p9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738" name="Google Shape;738;p90"/>
          <p:cNvSpPr txBox="1"/>
          <p:nvPr/>
        </p:nvSpPr>
        <p:spPr>
          <a:xfrm>
            <a:off x="248350" y="991175"/>
            <a:ext cx="8089200" cy="3663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Throughout </a:t>
            </a:r>
            <a:r>
              <a:t>Crianza con Conciencia+</a:t>
            </a:r>
            <a:r>
              <a:rPr sz="1400">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I will make sure everyone follows the </a:t>
            </a:r>
            <a:r>
              <a:t>g</a:t>
            </a:r>
            <a:r>
              <a:rPr sz="1400">
                <a:latin typeface="Arial"/>
                <a:ea typeface="Arial"/>
                <a:cs typeface="Arial"/>
                <a:sym typeface="Arial"/>
              </a:rPr>
              <a:t>round </a:t>
            </a:r>
            <a:r>
              <a:t>r</a:t>
            </a:r>
            <a:r>
              <a:rPr sz="1400">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say goodbye and leave the group once the program is over. However, all of you can continue learning through the WhatsApp of the Parenting with Conscience+ Program .</a:t>
            </a:r>
            <a:endParaRPr b="0" i="0" sz="1400" u="none" cap="none" strike="noStrike">
              <a:solidFill>
                <a:srgbClr val="123D5D"/>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defRPr b="1">
                <a:solidFill>
                  <a:srgbClr val="123D5D"/>
                </a:solidFill>
              </a:defRPr>
            </a:pPr>
            <a:r>
              <a:rPr sz="1400">
                <a:latin typeface="Arial"/>
                <a:ea typeface="Arial"/>
                <a:cs typeface="Arial"/>
                <a:sym typeface="Arial"/>
              </a:rPr>
              <a:t>At the end of the </a:t>
            </a:r>
            <a:r>
              <a:t>year</a:t>
            </a:r>
            <a:r>
              <a:rPr sz="1400">
                <a:latin typeface="Arial"/>
                <a:ea typeface="Arial"/>
                <a:cs typeface="Arial"/>
                <a:sym typeface="Arial"/>
              </a:rPr>
              <a:t>, there will be new courses in </a:t>
            </a:r>
            <a:r>
              <a:t>Crianza con Conciencia+</a:t>
            </a:r>
            <a:r>
              <a:rPr sz="1400">
                <a:latin typeface="Arial"/>
                <a:ea typeface="Arial"/>
                <a:cs typeface="Arial"/>
                <a:sym typeface="Arial"/>
              </a:rPr>
              <a:t> .</a:t>
            </a:r>
            <a:endParaRPr b="1" i="0" sz="1400" u="none" cap="none" strike="noStrike">
              <a:solidFill>
                <a:srgbClr val="123D5D"/>
              </a:solidFill>
              <a:latin typeface="Arial"/>
              <a:ea typeface="Arial"/>
              <a:cs typeface="Arial"/>
              <a:sym typeface="Arial"/>
            </a:endParaRPr>
          </a:p>
        </p:txBody>
      </p:sp>
      <p:grpSp>
        <p:nvGrpSpPr>
          <p:cNvPr id="739" name="Google Shape;739;p90"/>
          <p:cNvGrpSpPr/>
          <p:nvPr/>
        </p:nvGrpSpPr>
        <p:grpSpPr>
          <a:xfrm>
            <a:off x="312541" y="1442984"/>
            <a:ext cx="354468" cy="359177"/>
            <a:chOff x="475577" y="1034115"/>
            <a:chExt cx="523200" cy="523200"/>
          </a:xfrm>
        </p:grpSpPr>
        <p:sp>
          <p:nvSpPr>
            <p:cNvPr id="740" name="Google Shape;740;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1" name="Google Shape;741;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2" name="Google Shape;742;p90"/>
          <p:cNvGrpSpPr/>
          <p:nvPr/>
        </p:nvGrpSpPr>
        <p:grpSpPr>
          <a:xfrm>
            <a:off x="312541" y="2145189"/>
            <a:ext cx="354468" cy="359177"/>
            <a:chOff x="475577" y="1034115"/>
            <a:chExt cx="523200" cy="523200"/>
          </a:xfrm>
        </p:grpSpPr>
        <p:sp>
          <p:nvSpPr>
            <p:cNvPr id="743" name="Google Shape;743;p90"/>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4" name="Google Shape;744;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5" name="Google Shape;745;p90"/>
          <p:cNvGrpSpPr/>
          <p:nvPr/>
        </p:nvGrpSpPr>
        <p:grpSpPr>
          <a:xfrm>
            <a:off x="312541" y="2643232"/>
            <a:ext cx="354468" cy="359177"/>
            <a:chOff x="475577" y="1034115"/>
            <a:chExt cx="523200" cy="523200"/>
          </a:xfrm>
        </p:grpSpPr>
        <p:sp>
          <p:nvSpPr>
            <p:cNvPr id="746" name="Google Shape;746;p90"/>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7" name="Google Shape;747;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8" name="Google Shape;748;p90"/>
          <p:cNvGrpSpPr/>
          <p:nvPr/>
        </p:nvGrpSpPr>
        <p:grpSpPr>
          <a:xfrm>
            <a:off x="312541" y="3088624"/>
            <a:ext cx="354468" cy="359177"/>
            <a:chOff x="475577" y="1034115"/>
            <a:chExt cx="523200" cy="523200"/>
          </a:xfrm>
        </p:grpSpPr>
        <p:sp>
          <p:nvSpPr>
            <p:cNvPr id="749" name="Google Shape;749;p90"/>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0" name="Google Shape;750;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51" name="Google Shape;751;p90"/>
          <p:cNvGrpSpPr/>
          <p:nvPr/>
        </p:nvGrpSpPr>
        <p:grpSpPr>
          <a:xfrm>
            <a:off x="312541" y="3610234"/>
            <a:ext cx="354468" cy="359177"/>
            <a:chOff x="475577" y="1034115"/>
            <a:chExt cx="523200" cy="523200"/>
          </a:xfrm>
        </p:grpSpPr>
        <p:sp>
          <p:nvSpPr>
            <p:cNvPr id="752" name="Google Shape;752;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3" name="Google Shape;753;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1"/>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9" name="Google Shape;759;p91"/>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Questions</a:t>
            </a:r>
            <a:endParaRPr b="0" i="0" sz="1400" u="none" cap="none" strike="noStrike">
              <a:solidFill>
                <a:srgbClr val="000000"/>
              </a:solidFill>
              <a:latin typeface="Arial"/>
              <a:ea typeface="Arial"/>
              <a:cs typeface="Arial"/>
              <a:sym typeface="Arial"/>
            </a:endParaRPr>
          </a:p>
        </p:txBody>
      </p:sp>
      <p:sp>
        <p:nvSpPr>
          <p:cNvPr id="760" name="Google Shape;760;p91"/>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The use of the </a:t>
            </a:r>
            <a: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How to participate in the WhatsApp Support </a:t>
            </a:r>
            <a: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Anything else?</a:t>
            </a:r>
            <a:endParaRPr b="1" i="0" sz="1700" u="none" cap="none" strike="noStrike">
              <a:solidFill>
                <a:srgbClr val="0D3959"/>
              </a:solidFill>
              <a:latin typeface="Arial"/>
              <a:ea typeface="Arial"/>
              <a:cs typeface="Arial"/>
              <a:sym typeface="Arial"/>
            </a:endParaRPr>
          </a:p>
        </p:txBody>
      </p:sp>
      <p:grpSp>
        <p:nvGrpSpPr>
          <p:cNvPr id="761" name="Google Shape;761;p91"/>
          <p:cNvGrpSpPr/>
          <p:nvPr/>
        </p:nvGrpSpPr>
        <p:grpSpPr>
          <a:xfrm>
            <a:off x="312541" y="1773621"/>
            <a:ext cx="354468" cy="359177"/>
            <a:chOff x="475577" y="1034115"/>
            <a:chExt cx="523200" cy="523200"/>
          </a:xfrm>
        </p:grpSpPr>
        <p:sp>
          <p:nvSpPr>
            <p:cNvPr id="762" name="Google Shape;762;p9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3" name="Google Shape;763;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4" name="Google Shape;764;p91"/>
          <p:cNvGrpSpPr/>
          <p:nvPr/>
        </p:nvGrpSpPr>
        <p:grpSpPr>
          <a:xfrm>
            <a:off x="312541" y="2182789"/>
            <a:ext cx="354468" cy="359177"/>
            <a:chOff x="475577" y="1034115"/>
            <a:chExt cx="523200" cy="523200"/>
          </a:xfrm>
        </p:grpSpPr>
        <p:sp>
          <p:nvSpPr>
            <p:cNvPr id="765" name="Google Shape;765;p9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6" name="Google Shape;766;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7" name="Google Shape;767;p91"/>
          <p:cNvGrpSpPr/>
          <p:nvPr/>
        </p:nvGrpSpPr>
        <p:grpSpPr>
          <a:xfrm>
            <a:off x="312541" y="2591982"/>
            <a:ext cx="354468" cy="359177"/>
            <a:chOff x="475577" y="1034115"/>
            <a:chExt cx="523200" cy="523200"/>
          </a:xfrm>
        </p:grpSpPr>
        <p:sp>
          <p:nvSpPr>
            <p:cNvPr id="768" name="Google Shape;768;p91"/>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9" name="Google Shape;769;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70" name="Google Shape;770;p91"/>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2"/>
          <p:cNvSpPr txBox="1"/>
          <p:nvPr>
            <p:ph idx="1" type="body"/>
          </p:nvPr>
        </p:nvSpPr>
        <p:spPr>
          <a:xfrm>
            <a:off x="2703401" y="1698029"/>
            <a:ext cx="50451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Link the app:</a:t>
            </a:r>
          </a:p>
        </p:txBody>
      </p:sp>
      <p:sp>
        <p:nvSpPr>
          <p:cNvPr id="776" name="Google Shape;776;p92"/>
          <p:cNvSpPr txBox="1"/>
          <p:nvPr>
            <p:ph idx="2" type="body"/>
          </p:nvPr>
        </p:nvSpPr>
        <p:spPr>
          <a:xfrm>
            <a:off x="2642600" y="2512325"/>
            <a:ext cx="6173100" cy="2230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5000"/>
              <a:buNone/>
              <a:defRPr sz="2800"/>
            </a:pPr>
            <a:r>
              <a:t>Link the Formando Conciencia+ App and the Unique Identifier (ID)</a:t>
            </a:r>
            <a:endParaRPr sz="2800"/>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3"/>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Share in one word how you feel after the session!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37" name="Google Shape;337;p58"/>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38" name="Google Shape;338;p58"/>
          <p:cNvSpPr txBox="1"/>
          <p:nvPr/>
        </p:nvSpPr>
        <p:spPr>
          <a:xfrm>
            <a:off x="1496175" y="1708725"/>
            <a:ext cx="5982900" cy="1957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Who is Parenting with Consciousness +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For parents, like YOU, with girls, boys and adolescents (NNA) from </a:t>
            </a:r>
            <a:r>
              <a:rPr u="sng"/>
              <a:t>2 to 17 years old.</a:t>
            </a:r>
            <a:endParaRPr i="0" sz="1900" u="sng"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1000"/>
              </a:spcAft>
              <a:buNone/>
            </a:pP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7" name="Google Shape;787;p9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Next Steps</a:t>
            </a:r>
            <a:endParaRPr b="0" i="0" sz="1400" u="none" cap="none" strike="noStrike">
              <a:solidFill>
                <a:srgbClr val="000000"/>
              </a:solidFill>
              <a:latin typeface="Arial"/>
              <a:ea typeface="Arial"/>
              <a:cs typeface="Arial"/>
              <a:sym typeface="Arial"/>
            </a:endParaRPr>
          </a:p>
        </p:txBody>
      </p:sp>
      <p:sp>
        <p:nvSpPr>
          <p:cNvPr id="788" name="Google Shape;788;p94"/>
          <p:cNvSpPr txBox="1"/>
          <p:nvPr/>
        </p:nvSpPr>
        <p:spPr>
          <a:xfrm>
            <a:off x="269600" y="972075"/>
            <a:ext cx="5691600" cy="336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t>We will have our first chat session on introductions later in the day</a:t>
            </a:r>
            <a:endParaRPr sz="1700">
              <a:solidFill>
                <a:srgbClr val="0D3959"/>
              </a:solidFill>
            </a:endParaRPr>
          </a:p>
          <a:p>
            <a:pPr indent="0" lvl="0" marL="457200" marR="0" rtl="0" algn="just">
              <a:lnSpc>
                <a:spcPct val="150000"/>
              </a:lnSpc>
              <a:spcBef>
                <a:spcPts val="0"/>
              </a:spcBef>
              <a:spcAft>
                <a:spcPts val="0"/>
              </a:spcAft>
              <a:buNone/>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t>You will go home and try your first home activity - spending 5 minutes of one-on-one time with your girl, boy, or teen </a:t>
            </a:r>
            <a:endParaRPr sz="1700">
              <a:solidFill>
                <a:srgbClr val="0D3959"/>
              </a:solidFill>
            </a:endParaRPr>
          </a:p>
          <a:p>
            <a:pPr indent="0" lvl="0" marL="457200" marR="0" rtl="0" algn="just">
              <a:lnSpc>
                <a:spcPct val="150000"/>
              </a:lnSpc>
              <a:spcBef>
                <a:spcPts val="0"/>
              </a:spcBef>
              <a:spcAft>
                <a:spcPts val="0"/>
              </a:spcAft>
              <a:buNone/>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Char char="●"/>
              <a:defRPr sz="1700">
                <a:solidFill>
                  <a:srgbClr val="0D3959"/>
                </a:solidFill>
              </a:defRPr>
            </a:pPr>
            <a:r>
              <a:t>You will receive your next lesson tomorrow!</a:t>
            </a:r>
            <a:endParaRPr sz="1700">
              <a:solidFill>
                <a:srgbClr val="0D3959"/>
              </a:solidFill>
            </a:endParaRPr>
          </a:p>
        </p:txBody>
      </p:sp>
      <p:grpSp>
        <p:nvGrpSpPr>
          <p:cNvPr id="789" name="Google Shape;789;p94"/>
          <p:cNvGrpSpPr/>
          <p:nvPr/>
        </p:nvGrpSpPr>
        <p:grpSpPr>
          <a:xfrm>
            <a:off x="319541" y="1323346"/>
            <a:ext cx="354468" cy="359177"/>
            <a:chOff x="475577" y="1034115"/>
            <a:chExt cx="523200" cy="523200"/>
          </a:xfrm>
        </p:grpSpPr>
        <p:sp>
          <p:nvSpPr>
            <p:cNvPr id="790" name="Google Shape;790;p94"/>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1" name="Google Shape;791;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2" name="Google Shape;792;p94"/>
          <p:cNvGrpSpPr/>
          <p:nvPr/>
        </p:nvGrpSpPr>
        <p:grpSpPr>
          <a:xfrm>
            <a:off x="354491" y="2392151"/>
            <a:ext cx="354468" cy="359177"/>
            <a:chOff x="475577" y="1034115"/>
            <a:chExt cx="523200" cy="523200"/>
          </a:xfrm>
        </p:grpSpPr>
        <p:sp>
          <p:nvSpPr>
            <p:cNvPr id="793" name="Google Shape;793;p94"/>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4" name="Google Shape;794;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5" name="Google Shape;795;p94"/>
          <p:cNvGrpSpPr/>
          <p:nvPr/>
        </p:nvGrpSpPr>
        <p:grpSpPr>
          <a:xfrm>
            <a:off x="354491" y="3976207"/>
            <a:ext cx="354468" cy="359177"/>
            <a:chOff x="475577" y="1034115"/>
            <a:chExt cx="523200" cy="523200"/>
          </a:xfrm>
        </p:grpSpPr>
        <p:sp>
          <p:nvSpPr>
            <p:cNvPr id="796" name="Google Shape;796;p94"/>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7" name="Google Shape;797;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98" name="Google Shape;798;p94"/>
          <p:cNvPicPr preferRelativeResize="0"/>
          <p:nvPr/>
        </p:nvPicPr>
        <p:blipFill rotWithShape="1">
          <a:blip r:embed="rId4">
            <a:alphaModFix/>
          </a:blip>
          <a:srcRect b="0" l="12435" r="12427" t="0"/>
          <a:stretch/>
        </p:blipFill>
        <p:spPr>
          <a:xfrm>
            <a:off x="6100526" y="1047636"/>
            <a:ext cx="2547300" cy="25473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5"/>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Thank you for your commitment</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Any questions?</a:t>
            </a:r>
          </a:p>
          <a:p>
            <a:pPr indent="0" lvl="0" marL="0" rtl="0" algn="ctr">
              <a:lnSpc>
                <a:spcPct val="90000"/>
              </a:lnSpc>
              <a:spcBef>
                <a:spcPts val="0"/>
              </a:spcBef>
              <a:spcAft>
                <a:spcPts val="0"/>
              </a:spcAft>
              <a:buClr>
                <a:schemeClr val="lt1"/>
              </a:buClr>
              <a:buSzPts val="4100"/>
              <a:buFont typeface="Delicious Handrawn"/>
              <a:buNone/>
            </a:pPr>
          </a:p>
        </p:txBody>
      </p:sp>
      <p:pic>
        <p:nvPicPr>
          <p:cNvPr id="804" name="Google Shape;804;p95"/>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805" name="Google Shape;805;p95"/>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806" name="Google Shape;806;p95"/>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807" name="Google Shape;807;p95"/>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808" name="Google Shape;808;p95"/>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44" name="Google Shape;344;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5" name="Google Shape;345;p59"/>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What is the objective of</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1" name="Google Shape;351;p60"/>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52" name="Google Shape;352;p60"/>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8" name="Google Shape;358;p6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pPr>
            <a:r>
              <a:t>About Parenting with Consciousness +</a:t>
            </a:r>
            <a:endParaRPr b="0" i="0" sz="2400" u="none" cap="none" strike="noStrike">
              <a:solidFill>
                <a:schemeClr val="lt1"/>
              </a:solidFill>
              <a:latin typeface="Arial"/>
              <a:ea typeface="Arial"/>
              <a:cs typeface="Arial"/>
              <a:sym typeface="Arial"/>
            </a:endParaRPr>
          </a:p>
        </p:txBody>
      </p:sp>
      <p:sp>
        <p:nvSpPr>
          <p:cNvPr id="359" name="Google Shape;359;p61"/>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360" name="Google Shape;360;p61"/>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361" name="Google Shape;361;p61"/>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362" name="Google Shape;362;p61"/>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63" name="Google Shape;363;p61"/>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364" name="Google Shape;364;p61"/>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Sesión presencial de integración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365" name="Google Shape;365;p61"/>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366" name="Google Shape;366;p61"/>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Chatbot on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67" name="Google Shape;367;p61"/>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368" name="Google Shape;368;p61"/>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74" name="Google Shape;374;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375" name="Google Shape;375;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376" name="Google Shape;376;p62"/>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pPr>
            <a:r>
              <a:t>Core Course: Improve my relationship with my girl, boy or adolescent (5 days)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pPr>
            <a:r>
              <a:rPr>
                <a:latin typeface="Arial"/>
                <a:ea typeface="Arial"/>
                <a:cs typeface="Arial"/>
                <a:sym typeface="Arial"/>
              </a:rPr>
              <a:t>This course contains 5 </a:t>
            </a:r>
            <a:r>
              <a:t>lessons</a:t>
            </a:r>
            <a:r>
              <a:rPr>
                <a:latin typeface="Arial"/>
                <a:ea typeface="Arial"/>
                <a:cs typeface="Arial"/>
                <a:sym typeface="Arial"/>
              </a:rPr>
              <a:t> (one per day ) on how to improve the relationship with your child or adolescent</a:t>
            </a:r>
            <a:endParaRPr b="0" i="0" sz="1500" u="none" cap="none" strike="noStrike">
              <a:solidFill>
                <a:srgbClr val="123D5D"/>
              </a:solidFill>
              <a:latin typeface="Arial"/>
              <a:ea typeface="Arial"/>
              <a:cs typeface="Arial"/>
              <a:sym typeface="Arial"/>
            </a:endParaRPr>
          </a:p>
        </p:txBody>
      </p:sp>
      <p:sp>
        <p:nvSpPr>
          <p:cNvPr id="377" name="Google Shape;377;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78" name="Google Shape;378;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379" name="Google Shape;379;p62"/>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385" name="Google Shape;385;p6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386" name="Google Shape;386;p63"/>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387" name="Google Shape;387;p63"/>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88" name="Google Shape;388;p63"/>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389" name="Google Shape;389;p63"/>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90" name="Google Shape;390;p63"/>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391" name="Google Shape;391;p63"/>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392" name="Google Shape;392;p63"/>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393" name="Google Shape;393;p63"/>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394" name="Google Shape;394;p63"/>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